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4" r:id="rId5"/>
    <p:sldId id="275" r:id="rId6"/>
    <p:sldId id="273" r:id="rId7"/>
    <p:sldId id="272" r:id="rId8"/>
    <p:sldId id="288" r:id="rId9"/>
    <p:sldId id="258" r:id="rId10"/>
    <p:sldId id="289" r:id="rId11"/>
    <p:sldId id="290" r:id="rId12"/>
    <p:sldId id="259" r:id="rId13"/>
    <p:sldId id="260" r:id="rId14"/>
    <p:sldId id="291" r:id="rId15"/>
    <p:sldId id="292" r:id="rId16"/>
    <p:sldId id="261" r:id="rId17"/>
    <p:sldId id="262" r:id="rId18"/>
    <p:sldId id="264" r:id="rId19"/>
    <p:sldId id="294" r:id="rId20"/>
    <p:sldId id="266" r:id="rId21"/>
    <p:sldId id="267" r:id="rId22"/>
    <p:sldId id="270" r:id="rId23"/>
    <p:sldId id="286" r:id="rId24"/>
    <p:sldId id="287" r:id="rId25"/>
    <p:sldId id="296" r:id="rId26"/>
    <p:sldId id="268" r:id="rId27"/>
    <p:sldId id="269" r:id="rId28"/>
    <p:sldId id="293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4" r:id="rId37"/>
    <p:sldId id="283" r:id="rId38"/>
    <p:sldId id="285" r:id="rId39"/>
    <p:sldId id="295" r:id="rId40"/>
    <p:sldId id="29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727F-2106-464C-93BA-A678C67884A0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4E7C-D910-467B-AB0D-7F81DFBFF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727F-2106-464C-93BA-A678C67884A0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4E7C-D910-467B-AB0D-7F81DFBFF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7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727F-2106-464C-93BA-A678C67884A0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4E7C-D910-467B-AB0D-7F81DFBFF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9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727F-2106-464C-93BA-A678C67884A0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4E7C-D910-467B-AB0D-7F81DFBFF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1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727F-2106-464C-93BA-A678C67884A0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4E7C-D910-467B-AB0D-7F81DFBFF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3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727F-2106-464C-93BA-A678C67884A0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4E7C-D910-467B-AB0D-7F81DFBFF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8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727F-2106-464C-93BA-A678C67884A0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4E7C-D910-467B-AB0D-7F81DFBFF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0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727F-2106-464C-93BA-A678C67884A0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4E7C-D910-467B-AB0D-7F81DFBFF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7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727F-2106-464C-93BA-A678C67884A0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4E7C-D910-467B-AB0D-7F81DFBFF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727F-2106-464C-93BA-A678C67884A0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4E7C-D910-467B-AB0D-7F81DFBFF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0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727F-2106-464C-93BA-A678C67884A0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B4E7C-D910-467B-AB0D-7F81DFBFF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1727F-2106-464C-93BA-A678C67884A0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B4E7C-D910-467B-AB0D-7F81DFBFF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4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latin typeface="Broadway" panose="04040905080B02020502" pitchFamily="82" charset="0"/>
              </a:rPr>
              <a:t>World Missionary Press</a:t>
            </a:r>
            <a:endParaRPr lang="en-US" sz="5400" dirty="0">
              <a:latin typeface="Broadway" panose="04040905080B02020502" pitchFamily="8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00665"/>
            <a:ext cx="6858000" cy="5446058"/>
          </a:xfrm>
        </p:spPr>
      </p:pic>
    </p:spTree>
    <p:extLst>
      <p:ext uri="{BB962C8B-B14F-4D97-AF65-F5344CB8AC3E}">
        <p14:creationId xmlns:p14="http://schemas.microsoft.com/office/powerpoint/2010/main" val="38292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4572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roll of paper can produce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80,000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r="4109"/>
          <a:stretch>
            <a:fillRect/>
          </a:stretch>
        </p:blipFill>
        <p:spPr>
          <a:xfrm>
            <a:off x="1752600" y="304800"/>
            <a:ext cx="5486400" cy="4114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066800" y="5181600"/>
            <a:ext cx="7086600" cy="13716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Scripture booklets at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cost of $1,080.  Every donated dollar on average can reach 25 people.  We are producing approximately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7,500,000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Scripture booklets each month having sent literature by request into 210 countries and islands of the world.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1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43400"/>
            <a:ext cx="5486400" cy="38100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A roll of paper to keep the press </a:t>
            </a:r>
            <a:r>
              <a:rPr lang="en-US" sz="2400" dirty="0" smtClean="0"/>
              <a:t>rolling. </a:t>
            </a:r>
            <a:endParaRPr lang="en-US" sz="2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" r="2868"/>
          <a:stretch>
            <a:fillRect/>
          </a:stretch>
        </p:blipFill>
        <p:spPr>
          <a:xfrm>
            <a:off x="1752600" y="152400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724400"/>
            <a:ext cx="7772400" cy="194786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1,500-lb. 35-inch wide roll is twelve miles long and provides paper for the inside pages of 85,000 48-page Scripture booklets. What awesome potential!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wide roll of paper costs $1,073.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half-roll costs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$536.50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provides the inside pages for 42,500 Scripture booklets. </a:t>
            </a:r>
          </a:p>
        </p:txBody>
      </p:sp>
    </p:spTree>
    <p:extLst>
      <p:ext uri="{BB962C8B-B14F-4D97-AF65-F5344CB8AC3E}">
        <p14:creationId xmlns:p14="http://schemas.microsoft.com/office/powerpoint/2010/main" val="135776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Britannic Bold" panose="020B0903060703020204" pitchFamily="34" charset="0"/>
              </a:rPr>
              <a:t>Hashimoto 2-color </a:t>
            </a:r>
            <a:r>
              <a:rPr lang="en-US" sz="3200" dirty="0" err="1" smtClean="0">
                <a:latin typeface="Britannic Bold" panose="020B0903060703020204" pitchFamily="34" charset="0"/>
              </a:rPr>
              <a:t>perfector</a:t>
            </a:r>
            <a:endParaRPr lang="en-US" sz="3200" dirty="0">
              <a:latin typeface="Britannic Bold" panose="020B0903060703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0" b="4340"/>
          <a:stretch>
            <a:fillRect/>
          </a:stretch>
        </p:blipFill>
        <p:spPr>
          <a:xfrm>
            <a:off x="1584855" y="201216"/>
            <a:ext cx="6035145" cy="452635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prints booklet covers in both two and four colors at high speeds.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Britannic Bold" panose="020B0903060703020204" pitchFamily="34" charset="0"/>
              </a:rPr>
              <a:t>Pre-press department strips up</a:t>
            </a:r>
            <a:endParaRPr lang="en-US" sz="2800" dirty="0">
              <a:latin typeface="Britannic Bold" panose="020B0903060703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r="809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plate-making and printing after new Languages are typeset, proofread, and corrected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1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Man-Roland</a:t>
            </a:r>
            <a:r>
              <a:rPr lang="en-US" dirty="0" smtClean="0"/>
              <a:t> six-color offset press 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1219200"/>
          </a:xfrm>
        </p:spPr>
        <p:txBody>
          <a:bodyPr>
            <a:normAutofit/>
          </a:bodyPr>
          <a:lstStyle/>
          <a:p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</a:t>
            </a:r>
            <a:r>
              <a:rPr 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print 2 over 4 colors in a fraction of the time it took in the past. 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5600"/>
            <a:ext cx="3755281" cy="2974182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041775" cy="1447800"/>
          </a:xfrm>
        </p:spPr>
        <p:txBody>
          <a:bodyPr>
            <a:normAutofit lnSpcReduction="10000"/>
          </a:bodyPr>
          <a:lstStyle/>
          <a:p>
            <a:r>
              <a:rPr 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once took 14 hours to produce on the Hashimoto can be produced in 2.5 hours </a:t>
            </a:r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07" y="2895600"/>
            <a:ext cx="3979779" cy="2971800"/>
          </a:xfrm>
        </p:spPr>
      </p:pic>
    </p:spTree>
    <p:extLst>
      <p:ext uri="{BB962C8B-B14F-4D97-AF65-F5344CB8AC3E}">
        <p14:creationId xmlns:p14="http://schemas.microsoft.com/office/powerpoint/2010/main" val="352975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0" y="4419600"/>
            <a:ext cx="6019800" cy="4572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Red</a:t>
            </a:r>
            <a:r>
              <a:rPr lang="en-US" sz="2800" dirty="0"/>
              <a:t>, yellow, and blue ink for 4-color covers. </a:t>
            </a:r>
            <a:endParaRPr lang="en-US" sz="2800" dirty="0">
              <a:latin typeface="Britannic Bold" panose="020B0903060703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7543800" cy="16764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5-quart pack costs $23.14. One dollar provides color for 6,100 4-color covers! Ten pounds of black ink for the web press costs $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17.41 and prints the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inside pages of about 50,000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48-page booklets.  A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drum of ink (400 pounds) costs $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696.40 and prints 2,000,000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booklets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r="9200"/>
          <a:stretch>
            <a:fillRect/>
          </a:stretch>
        </p:blipFill>
        <p:spPr>
          <a:xfrm>
            <a:off x="1752600" y="1524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166707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715000" cy="457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slitter trims 500 booklets per minute.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5" b="15395"/>
          <a:stretch>
            <a:fillRect/>
          </a:stretch>
        </p:blipFill>
        <p:spPr>
          <a:xfrm>
            <a:off x="1483255" y="182166"/>
            <a:ext cx="6060545" cy="454540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367338"/>
            <a:ext cx="6400800" cy="118586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newly reconditioned cover cutter helps maintain a production pace of 7.5 million Scripture booklets per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month.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48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6800"/>
            <a:ext cx="5486400" cy="4572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Britannic Bold" panose="020B0903060703020204" pitchFamily="34" charset="0"/>
              </a:rPr>
              <a:t>Each high-speed bindery</a:t>
            </a:r>
            <a:endParaRPr lang="en-US" sz="2800" dirty="0">
              <a:latin typeface="Britannic Bold" panose="020B0903060703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r="15556"/>
          <a:stretch>
            <a:fillRect/>
          </a:stretch>
        </p:blipFill>
        <p:spPr>
          <a:xfrm>
            <a:off x="1483255" y="239316"/>
            <a:ext cx="5984345" cy="448825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10200"/>
            <a:ext cx="5486400" cy="914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collates, staples, and trims 30,000 booklets per hour.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86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Broadway" panose="04040905080B02020502" pitchFamily="82" charset="0"/>
              </a:rPr>
              <a:t>World Missionary Press</a:t>
            </a:r>
            <a:endParaRPr lang="en-US" sz="4800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Lucida Console" panose="020B0609040504020204" pitchFamily="49" charset="0"/>
              </a:rPr>
              <a:t>Much of the work at the bindery is done by volunteers. Each month about 270 volunteers from 67 churches help in the ministry.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Lucida Console" panose="020B0609040504020204" pitchFamily="49" charset="0"/>
              </a:rPr>
              <a:t>An average of 1.5 tons of literature leave World Missionary Press each working day.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7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Preparing shipments for ten-pound boxes of Scripture booklets.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00"/>
            <a:ext cx="3656542" cy="383936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09800"/>
            <a:ext cx="3570130" cy="3855198"/>
          </a:xfrm>
        </p:spPr>
      </p:pic>
    </p:spTree>
    <p:extLst>
      <p:ext uri="{BB962C8B-B14F-4D97-AF65-F5344CB8AC3E}">
        <p14:creationId xmlns:p14="http://schemas.microsoft.com/office/powerpoint/2010/main" val="310174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038600"/>
            <a:ext cx="6096000" cy="457200"/>
          </a:xfrm>
        </p:spPr>
        <p:txBody>
          <a:bodyPr>
            <a:noAutofit/>
          </a:bodyPr>
          <a:lstStyle/>
          <a:p>
            <a:pPr algn="ctr"/>
            <a:r>
              <a:rPr lang="en-US" sz="2400" dirty="0" err="1" smtClean="0">
                <a:latin typeface="Britannic Bold" panose="020B0903060703020204" pitchFamily="34" charset="0"/>
              </a:rPr>
              <a:t>WMPress</a:t>
            </a:r>
            <a:r>
              <a:rPr lang="en-US" sz="2400" dirty="0" smtClean="0">
                <a:latin typeface="Britannic Bold" panose="020B0903060703020204" pitchFamily="34" charset="0"/>
              </a:rPr>
              <a:t> in New Paris, IN founded in 1961.</a:t>
            </a:r>
            <a:endParaRPr lang="en-US" sz="2400" dirty="0">
              <a:latin typeface="Britannic Bold" panose="020B0903060703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30109"/>
            <a:ext cx="7391400" cy="20801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572000"/>
            <a:ext cx="6705600" cy="1600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Georgia" panose="02040502050405020303" pitchFamily="18" charset="0"/>
              </a:rPr>
              <a:t>An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inter-denominational</a:t>
            </a:r>
            <a:r>
              <a:rPr lang="en-US" sz="2400" dirty="0" smtClean="0">
                <a:latin typeface="Georgia" panose="02040502050405020303" pitchFamily="18" charset="0"/>
              </a:rPr>
              <a:t> ministry producing scripture booklets in more than 340 languages plus Bible study booklets for free distribution in over 210 countries.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8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Britannic Bold" panose="020B0903060703020204" pitchFamily="34" charset="0"/>
              </a:rPr>
              <a:t>Distribution</a:t>
            </a:r>
            <a:endParaRPr lang="en-US" sz="3600" dirty="0">
              <a:latin typeface="Britannic Bold" panose="020B090306070302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371600"/>
            <a:ext cx="4126637" cy="3829222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47" y="1371600"/>
            <a:ext cx="3554451" cy="3810000"/>
          </a:xfrm>
        </p:spPr>
      </p:pic>
    </p:spTree>
    <p:extLst>
      <p:ext uri="{BB962C8B-B14F-4D97-AF65-F5344CB8AC3E}">
        <p14:creationId xmlns:p14="http://schemas.microsoft.com/office/powerpoint/2010/main" val="290420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Britannic Bold" panose="020B0903060703020204" pitchFamily="34" charset="0"/>
              </a:rPr>
              <a:t>Transportation</a:t>
            </a:r>
            <a:endParaRPr lang="en-US" sz="3600" dirty="0">
              <a:latin typeface="Britannic Bold" panose="020B090306070302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0" y="1066799"/>
            <a:ext cx="3430722" cy="5552689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560" y="1140778"/>
            <a:ext cx="5025039" cy="3643154"/>
          </a:xfrm>
        </p:spPr>
      </p:pic>
    </p:spTree>
    <p:extLst>
      <p:ext uri="{BB962C8B-B14F-4D97-AF65-F5344CB8AC3E}">
        <p14:creationId xmlns:p14="http://schemas.microsoft.com/office/powerpoint/2010/main" val="309002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ritannic Bold" panose="020B0903060703020204" pitchFamily="34" charset="0"/>
              </a:rPr>
              <a:t>Printing and Supply</a:t>
            </a:r>
            <a:endParaRPr lang="en-US" sz="3200" dirty="0">
              <a:latin typeface="Britannic Bold" panose="020B0903060703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22" y="1219200"/>
            <a:ext cx="4398974" cy="371713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1" y="1905000"/>
            <a:ext cx="3636818" cy="2667000"/>
          </a:xfrm>
        </p:spPr>
      </p:pic>
    </p:spTree>
    <p:extLst>
      <p:ext uri="{BB962C8B-B14F-4D97-AF65-F5344CB8AC3E}">
        <p14:creationId xmlns:p14="http://schemas.microsoft.com/office/powerpoint/2010/main" val="153125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ritannic Bold" panose="020B0903060703020204" pitchFamily="34" charset="0"/>
              </a:rPr>
              <a:t>Unload into Warehouse</a:t>
            </a:r>
            <a:endParaRPr lang="en-US" dirty="0">
              <a:latin typeface="Britannic Bold" panose="020B0903060703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3987800" cy="29908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3902725" cy="2971800"/>
          </a:xfrm>
        </p:spPr>
      </p:pic>
    </p:spTree>
    <p:extLst>
      <p:ext uri="{BB962C8B-B14F-4D97-AF65-F5344CB8AC3E}">
        <p14:creationId xmlns:p14="http://schemas.microsoft.com/office/powerpoint/2010/main" val="93849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Britannic Bold" panose="020B0903060703020204" pitchFamily="34" charset="0"/>
              </a:rPr>
              <a:t>Manpower at Work</a:t>
            </a:r>
            <a:endParaRPr lang="en-US" sz="4000" dirty="0">
              <a:latin typeface="Britannic Bold" panose="020B090306070302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3200400" cy="4585939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24000"/>
            <a:ext cx="4625013" cy="3162401"/>
          </a:xfrm>
        </p:spPr>
      </p:pic>
    </p:spTree>
    <p:extLst>
      <p:ext uri="{BB962C8B-B14F-4D97-AF65-F5344CB8AC3E}">
        <p14:creationId xmlns:p14="http://schemas.microsoft.com/office/powerpoint/2010/main" val="25474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One by One, Little by Little</a:t>
            </a:r>
            <a:endParaRPr lang="en-US" dirty="0">
              <a:latin typeface="Britannic Bold" panose="020B0903060703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2133600" cy="389382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440" y="1823412"/>
            <a:ext cx="5115232" cy="3891588"/>
          </a:xfrm>
        </p:spPr>
      </p:pic>
    </p:spTree>
    <p:extLst>
      <p:ext uri="{BB962C8B-B14F-4D97-AF65-F5344CB8AC3E}">
        <p14:creationId xmlns:p14="http://schemas.microsoft.com/office/powerpoint/2010/main" val="71589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Britannic Bold" panose="020B0903060703020204" pitchFamily="34" charset="0"/>
              </a:rPr>
              <a:t>Reception and Delivery</a:t>
            </a:r>
            <a:endParaRPr lang="en-US" sz="3600" dirty="0">
              <a:latin typeface="Britannic Bold" panose="020B0903060703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3048000" cy="5324592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71600"/>
            <a:ext cx="5210086" cy="2758281"/>
          </a:xfrm>
        </p:spPr>
      </p:pic>
    </p:spTree>
    <p:extLst>
      <p:ext uri="{BB962C8B-B14F-4D97-AF65-F5344CB8AC3E}">
        <p14:creationId xmlns:p14="http://schemas.microsoft.com/office/powerpoint/2010/main" val="3830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Britannic Bold" panose="020B0903060703020204" pitchFamily="34" charset="0"/>
              </a:rPr>
              <a:t>Modes of Transportation</a:t>
            </a:r>
            <a:endParaRPr lang="en-US" sz="4000" dirty="0">
              <a:latin typeface="Britannic Bold" panose="020B0903060703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4828410" cy="3537392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00200"/>
            <a:ext cx="3377710" cy="3621881"/>
          </a:xfrm>
        </p:spPr>
      </p:pic>
    </p:spTree>
    <p:extLst>
      <p:ext uri="{BB962C8B-B14F-4D97-AF65-F5344CB8AC3E}">
        <p14:creationId xmlns:p14="http://schemas.microsoft.com/office/powerpoint/2010/main" val="332440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Britannic Bold" panose="020B0903060703020204" pitchFamily="34" charset="0"/>
              </a:rPr>
              <a:t>Receiving Booklets</a:t>
            </a:r>
            <a:endParaRPr lang="en-US" sz="4800" dirty="0">
              <a:latin typeface="Britannic Bold" panose="020B0903060703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4199232" cy="30480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57400"/>
            <a:ext cx="4448162" cy="3027965"/>
          </a:xfrm>
        </p:spPr>
      </p:pic>
    </p:spTree>
    <p:extLst>
      <p:ext uri="{BB962C8B-B14F-4D97-AF65-F5344CB8AC3E}">
        <p14:creationId xmlns:p14="http://schemas.microsoft.com/office/powerpoint/2010/main" val="294581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ritannic Bold" panose="020B0903060703020204" pitchFamily="34" charset="0"/>
              </a:rPr>
              <a:t>Delivery Expedited</a:t>
            </a:r>
            <a:endParaRPr lang="en-US" sz="3200" dirty="0">
              <a:latin typeface="Britannic Bold" panose="020B0903060703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05" y="1524000"/>
            <a:ext cx="3859296" cy="366633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805" y="1524000"/>
            <a:ext cx="4581117" cy="3439319"/>
          </a:xfrm>
        </p:spPr>
      </p:pic>
    </p:spTree>
    <p:extLst>
      <p:ext uri="{BB962C8B-B14F-4D97-AF65-F5344CB8AC3E}">
        <p14:creationId xmlns:p14="http://schemas.microsoft.com/office/powerpoint/2010/main" val="215304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04800"/>
            <a:ext cx="838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●  	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One forty-eight page Scripture Booklet costs on              	average less than 4.3 cents to produce and mail.</a:t>
            </a:r>
          </a:p>
          <a:p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●  	Twenty-five people are reached with the gospel</a:t>
            </a: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	message with each contributed dollar.</a:t>
            </a:r>
          </a:p>
          <a:p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●   	WMP operates on a free-will contribution basis.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Eight million Scripture booklets on an average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are produced monthly for free distribution.</a:t>
            </a:r>
          </a:p>
          <a:p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●	Every paid worker, regardless of position,</a:t>
            </a: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	receives ten dollars/hour.</a:t>
            </a:r>
          </a:p>
          <a:p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●	During a recent three-month period, seven 	hundred volunteers from one hundred six 	churches donated time to produce/send booklets.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87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Britannic Bold" panose="020B0903060703020204" pitchFamily="34" charset="0"/>
              </a:rPr>
              <a:t>Education and Training</a:t>
            </a:r>
            <a:endParaRPr lang="en-US" sz="3600" dirty="0">
              <a:latin typeface="Britannic Bold" panose="020B0903060703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0" y="1371600"/>
            <a:ext cx="3838543" cy="3352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24000"/>
            <a:ext cx="4989802" cy="2798101"/>
          </a:xfrm>
        </p:spPr>
      </p:pic>
    </p:spTree>
    <p:extLst>
      <p:ext uri="{BB962C8B-B14F-4D97-AF65-F5344CB8AC3E}">
        <p14:creationId xmlns:p14="http://schemas.microsoft.com/office/powerpoint/2010/main" val="241727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Britannic Bold" panose="020B0903060703020204" pitchFamily="34" charset="0"/>
              </a:rPr>
              <a:t>One-on-One</a:t>
            </a:r>
            <a:endParaRPr lang="en-US" sz="4000" dirty="0">
              <a:latin typeface="Britannic Bold" panose="020B0903060703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4941509" cy="311315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368618"/>
            <a:ext cx="3352800" cy="5094824"/>
          </a:xfrm>
        </p:spPr>
      </p:pic>
    </p:spTree>
    <p:extLst>
      <p:ext uri="{BB962C8B-B14F-4D97-AF65-F5344CB8AC3E}">
        <p14:creationId xmlns:p14="http://schemas.microsoft.com/office/powerpoint/2010/main" val="2357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Witnessing</a:t>
            </a:r>
            <a:endParaRPr lang="en-US" dirty="0">
              <a:latin typeface="Britannic Bold" panose="020B0903060703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3663950" cy="474681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783" y="1295400"/>
            <a:ext cx="4444431" cy="3456781"/>
          </a:xfrm>
        </p:spPr>
      </p:pic>
    </p:spTree>
    <p:extLst>
      <p:ext uri="{BB962C8B-B14F-4D97-AF65-F5344CB8AC3E}">
        <p14:creationId xmlns:p14="http://schemas.microsoft.com/office/powerpoint/2010/main" val="34353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Britannic Bold" panose="020B0903060703020204" pitchFamily="34" charset="0"/>
              </a:rPr>
              <a:t>Spreading the Gospel</a:t>
            </a:r>
            <a:endParaRPr lang="en-US" sz="4000" dirty="0">
              <a:latin typeface="Britannic Bold" panose="020B0903060703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34037"/>
            <a:ext cx="2590800" cy="360077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30817"/>
            <a:ext cx="2667000" cy="359833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30817"/>
            <a:ext cx="2889250" cy="534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1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Britannic Bold" panose="020B0903060703020204" pitchFamily="34" charset="0"/>
              </a:rPr>
              <a:t>Hand-to-Hand</a:t>
            </a:r>
            <a:endParaRPr lang="en-US" sz="3600" dirty="0">
              <a:latin typeface="Britannic Bold" panose="020B0903060703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6" y="1828800"/>
            <a:ext cx="3189632" cy="3056731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3836907" cy="3412332"/>
          </a:xfrm>
        </p:spPr>
      </p:pic>
    </p:spTree>
    <p:extLst>
      <p:ext uri="{BB962C8B-B14F-4D97-AF65-F5344CB8AC3E}">
        <p14:creationId xmlns:p14="http://schemas.microsoft.com/office/powerpoint/2010/main" val="251896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Britannic Bold" panose="020B0903060703020204" pitchFamily="34" charset="0"/>
              </a:rPr>
              <a:t>Village-to-Village</a:t>
            </a:r>
            <a:endParaRPr lang="en-US" sz="4000" dirty="0">
              <a:latin typeface="Britannic Bold" panose="020B0903060703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4200279" cy="272018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763" y="2057400"/>
            <a:ext cx="3729037" cy="3044031"/>
          </a:xfrm>
        </p:spPr>
      </p:pic>
    </p:spTree>
    <p:extLst>
      <p:ext uri="{BB962C8B-B14F-4D97-AF65-F5344CB8AC3E}">
        <p14:creationId xmlns:p14="http://schemas.microsoft.com/office/powerpoint/2010/main" val="235656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ritannic Bold" panose="020B0903060703020204" pitchFamily="34" charset="0"/>
              </a:rPr>
              <a:t>People-to-People</a:t>
            </a:r>
            <a:endParaRPr lang="en-US" sz="3200" dirty="0">
              <a:latin typeface="Britannic Bold" panose="020B0903060703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191000"/>
            <a:ext cx="6069266" cy="2286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96" y="1303815"/>
            <a:ext cx="5610104" cy="2650170"/>
          </a:xfrm>
        </p:spPr>
      </p:pic>
    </p:spTree>
    <p:extLst>
      <p:ext uri="{BB962C8B-B14F-4D97-AF65-F5344CB8AC3E}">
        <p14:creationId xmlns:p14="http://schemas.microsoft.com/office/powerpoint/2010/main" val="58574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Britannic Bold" panose="020B0903060703020204" pitchFamily="34" charset="0"/>
              </a:rPr>
              <a:t>Rural Delivery</a:t>
            </a:r>
            <a:endParaRPr lang="en-US" sz="4000" dirty="0">
              <a:latin typeface="Britannic Bold" panose="020B0903060703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4" y="1981200"/>
            <a:ext cx="4608856" cy="321548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20" y="1981199"/>
            <a:ext cx="3453064" cy="3733801"/>
          </a:xfrm>
        </p:spPr>
      </p:pic>
    </p:spTree>
    <p:extLst>
      <p:ext uri="{BB962C8B-B14F-4D97-AF65-F5344CB8AC3E}">
        <p14:creationId xmlns:p14="http://schemas.microsoft.com/office/powerpoint/2010/main" val="22018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Britannic Bold" panose="020B0903060703020204" pitchFamily="34" charset="0"/>
              </a:rPr>
              <a:t>Booklets on Wheels</a:t>
            </a:r>
            <a:endParaRPr lang="en-US" sz="4000" dirty="0">
              <a:latin typeface="Britannic Bold" panose="020B0903060703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24176"/>
            <a:ext cx="4343400" cy="210078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661624"/>
            <a:ext cx="4419600" cy="2868622"/>
          </a:xfrm>
        </p:spPr>
      </p:pic>
    </p:spTree>
    <p:extLst>
      <p:ext uri="{BB962C8B-B14F-4D97-AF65-F5344CB8AC3E}">
        <p14:creationId xmlns:p14="http://schemas.microsoft.com/office/powerpoint/2010/main" val="186527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Britannic Bold" panose="020B0903060703020204" pitchFamily="34" charset="0"/>
              </a:rPr>
              <a:t>Destination Reached</a:t>
            </a:r>
            <a:endParaRPr lang="en-US" sz="4800" dirty="0">
              <a:latin typeface="Britannic Bold" panose="020B0903060703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1" y="2286000"/>
            <a:ext cx="4112392" cy="272653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00"/>
            <a:ext cx="4038600" cy="2743199"/>
          </a:xfrm>
        </p:spPr>
      </p:pic>
    </p:spTree>
    <p:extLst>
      <p:ext uri="{BB962C8B-B14F-4D97-AF65-F5344CB8AC3E}">
        <p14:creationId xmlns:p14="http://schemas.microsoft.com/office/powerpoint/2010/main" val="8764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Britannic Bold" panose="020B0903060703020204" pitchFamily="34" charset="0"/>
              </a:rPr>
              <a:t>Scripture Booklets</a:t>
            </a:r>
            <a:endParaRPr lang="en-US" sz="3600" dirty="0">
              <a:latin typeface="Britannic Bold" panose="020B0903060703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8" y="1905000"/>
            <a:ext cx="4025441" cy="282813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74" y="1905000"/>
            <a:ext cx="4446035" cy="3022600"/>
          </a:xfrm>
        </p:spPr>
      </p:pic>
    </p:spTree>
    <p:extLst>
      <p:ext uri="{BB962C8B-B14F-4D97-AF65-F5344CB8AC3E}">
        <p14:creationId xmlns:p14="http://schemas.microsoft.com/office/powerpoint/2010/main" val="94240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Britannic Bold" panose="020B0903060703020204" pitchFamily="34" charset="0"/>
              </a:rPr>
              <a:t>Receiving the Word of God</a:t>
            </a:r>
            <a:endParaRPr lang="en-US" sz="4800" dirty="0">
              <a:latin typeface="Britannic Bold" panose="020B0903060703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0" y="1981200"/>
            <a:ext cx="3913845" cy="3048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175" y="1981200"/>
            <a:ext cx="4336143" cy="3048000"/>
          </a:xfrm>
        </p:spPr>
      </p:pic>
    </p:spTree>
    <p:extLst>
      <p:ext uri="{BB962C8B-B14F-4D97-AF65-F5344CB8AC3E}">
        <p14:creationId xmlns:p14="http://schemas.microsoft.com/office/powerpoint/2010/main" val="325702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Britannic Bold" panose="020B0903060703020204" pitchFamily="34" charset="0"/>
              </a:rPr>
              <a:t>Bible Studies</a:t>
            </a:r>
            <a:endParaRPr lang="en-US" sz="3600" dirty="0">
              <a:latin typeface="Britannic Bold" panose="020B0903060703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6" y="1523999"/>
            <a:ext cx="3646154" cy="44713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90" y="1447799"/>
            <a:ext cx="3695610" cy="4491315"/>
          </a:xfrm>
        </p:spPr>
      </p:pic>
    </p:spTree>
    <p:extLst>
      <p:ext uri="{BB962C8B-B14F-4D97-AF65-F5344CB8AC3E}">
        <p14:creationId xmlns:p14="http://schemas.microsoft.com/office/powerpoint/2010/main" val="120311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Britannic Bold" panose="020B0903060703020204" pitchFamily="34" charset="0"/>
              </a:rPr>
              <a:t>Shipping Report</a:t>
            </a:r>
            <a:endParaRPr lang="en-US" sz="3600" dirty="0">
              <a:latin typeface="Britannic Bold" panose="020B0903060703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58619"/>
            <a:ext cx="4953000" cy="5721112"/>
          </a:xfrm>
        </p:spPr>
      </p:pic>
    </p:spTree>
    <p:extLst>
      <p:ext uri="{BB962C8B-B14F-4D97-AF65-F5344CB8AC3E}">
        <p14:creationId xmlns:p14="http://schemas.microsoft.com/office/powerpoint/2010/main" val="7865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WMP at www.facebook.com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7" y="1627667"/>
            <a:ext cx="8236383" cy="4660900"/>
          </a:xfrm>
        </p:spPr>
      </p:pic>
    </p:spTree>
    <p:extLst>
      <p:ext uri="{BB962C8B-B14F-4D97-AF65-F5344CB8AC3E}">
        <p14:creationId xmlns:p14="http://schemas.microsoft.com/office/powerpoint/2010/main" val="37897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Black Ink Fountain</a:t>
            </a:r>
            <a:endParaRPr lang="en-US" dirty="0">
              <a:latin typeface="Britannic Bold" panose="020B0903060703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77" y="1847666"/>
            <a:ext cx="6315828" cy="4172134"/>
          </a:xfrm>
        </p:spPr>
      </p:pic>
    </p:spTree>
    <p:extLst>
      <p:ext uri="{BB962C8B-B14F-4D97-AF65-F5344CB8AC3E}">
        <p14:creationId xmlns:p14="http://schemas.microsoft.com/office/powerpoint/2010/main" val="166571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487363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Britannic Bold" panose="020B0903060703020204" pitchFamily="34" charset="0"/>
              </a:rPr>
              <a:t>Robertson-King web press</a:t>
            </a:r>
            <a:endParaRPr lang="en-US" sz="3200" dirty="0">
              <a:latin typeface="Britannic Bold" panose="020B0903060703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" b="1890"/>
          <a:stretch>
            <a:fillRect/>
          </a:stretch>
        </p:blipFill>
        <p:spPr>
          <a:xfrm>
            <a:off x="1447800" y="228600"/>
            <a:ext cx="6172200" cy="46291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5440363"/>
            <a:ext cx="4724400" cy="1189036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produces and folds the insides of up to 72,000 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From Above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(48 pages each) per hour.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9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431</Words>
  <Application>Microsoft Office PowerPoint</Application>
  <PresentationFormat>On-screen Show (4:3)</PresentationFormat>
  <Paragraphs>65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World Missionary Press</vt:lpstr>
      <vt:lpstr>WMPress in New Paris, IN founded in 1961.</vt:lpstr>
      <vt:lpstr>PowerPoint Presentation</vt:lpstr>
      <vt:lpstr>Scripture Booklets</vt:lpstr>
      <vt:lpstr>Bible Studies</vt:lpstr>
      <vt:lpstr>Shipping Report</vt:lpstr>
      <vt:lpstr>WMP at www.facebook.com</vt:lpstr>
      <vt:lpstr>Black Ink Fountain</vt:lpstr>
      <vt:lpstr>Robertson-King web press</vt:lpstr>
      <vt:lpstr>A roll of paper can produce 80,000</vt:lpstr>
      <vt:lpstr>A roll of paper to keep the press rolling. </vt:lpstr>
      <vt:lpstr>Hashimoto 2-color perfector</vt:lpstr>
      <vt:lpstr>Pre-press department strips up</vt:lpstr>
      <vt:lpstr>Man-Roland six-color offset press </vt:lpstr>
      <vt:lpstr>Red, yellow, and blue ink for 4-color covers. </vt:lpstr>
      <vt:lpstr>The slitter trims 500 booklets per minute.</vt:lpstr>
      <vt:lpstr>Each high-speed bindery</vt:lpstr>
      <vt:lpstr>World Missionary Press</vt:lpstr>
      <vt:lpstr>Preparing shipments for ten-pound boxes of Scripture booklets.</vt:lpstr>
      <vt:lpstr>Distribution</vt:lpstr>
      <vt:lpstr>Transportation</vt:lpstr>
      <vt:lpstr>Printing and Supply</vt:lpstr>
      <vt:lpstr>Unload into Warehouse</vt:lpstr>
      <vt:lpstr>Manpower at Work</vt:lpstr>
      <vt:lpstr>One by One, Little by Little</vt:lpstr>
      <vt:lpstr>Reception and Delivery</vt:lpstr>
      <vt:lpstr>Modes of Transportation</vt:lpstr>
      <vt:lpstr>Receiving Booklets</vt:lpstr>
      <vt:lpstr>Delivery Expedited</vt:lpstr>
      <vt:lpstr>Education and Training</vt:lpstr>
      <vt:lpstr>One-on-One</vt:lpstr>
      <vt:lpstr>Witnessing</vt:lpstr>
      <vt:lpstr>Spreading the Gospel</vt:lpstr>
      <vt:lpstr>Hand-to-Hand</vt:lpstr>
      <vt:lpstr>Village-to-Village</vt:lpstr>
      <vt:lpstr>People-to-People</vt:lpstr>
      <vt:lpstr>Rural Delivery</vt:lpstr>
      <vt:lpstr>Booklets on Wheels</vt:lpstr>
      <vt:lpstr>Destination Reached</vt:lpstr>
      <vt:lpstr>Receiving the Word of God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Missionary Press</dc:title>
  <dc:creator>Admin</dc:creator>
  <cp:lastModifiedBy>Admin</cp:lastModifiedBy>
  <cp:revision>61</cp:revision>
  <dcterms:created xsi:type="dcterms:W3CDTF">2015-01-19T19:45:04Z</dcterms:created>
  <dcterms:modified xsi:type="dcterms:W3CDTF">2015-02-20T23:24:33Z</dcterms:modified>
</cp:coreProperties>
</file>